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autoCompressPictures="0">
  <p:sldMasterIdLst>
    <p:sldMasterId id="2147483659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1" r:id="rId7"/>
    <p:sldId id="263" r:id="rId8"/>
    <p:sldId id="265" r:id="rId9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Comments="0">
  <p:normalViewPr snapVertSplitter="1">
    <p:restoredLeft sz="12579"/>
    <p:restoredTop sz="9000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1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 lvl="0">
              <a:defRPr/>
            </a:pPr>
            <a:endParaRPr lang="en-US" altLang="ko-K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96379"/>
      </p:ext>
    </p:extLst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974060"/>
      </p:ext>
    </p:extLst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7299507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Big number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Blank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ection header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Title and body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Title and two columns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Title only" type="titleOnly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One column text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Main point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ection title and description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Caption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533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 sz="2500" b="1">
                <a:solidFill>
                  <a:srgbClr val="19264b"/>
                </a:solidFill>
              </a:rPr>
              <a:t>CUAI </a:t>
            </a:r>
            <a:r>
              <a:rPr lang="en-US" altLang="ko-KR" sz="2500" b="1">
                <a:solidFill>
                  <a:srgbClr val="19264b"/>
                </a:solidFill>
              </a:rPr>
              <a:t>Research</a:t>
            </a:r>
            <a:r>
              <a:rPr lang="ko" sz="2500" b="1">
                <a:solidFill>
                  <a:srgbClr val="19264b"/>
                </a:solidFill>
              </a:rPr>
              <a:t> </a:t>
            </a:r>
            <a:r>
              <a:rPr lang="en-US" altLang="ko-KR" sz="2500" b="1">
                <a:solidFill>
                  <a:srgbClr val="19264b"/>
                </a:solidFill>
              </a:rPr>
              <a:t>CV2</a:t>
            </a:r>
            <a:r>
              <a:rPr lang="ko" sz="2500" b="1">
                <a:solidFill>
                  <a:srgbClr val="19264b"/>
                </a:solidFill>
              </a:rPr>
              <a:t>팀</a:t>
            </a:r>
            <a:endParaRPr lang="ko" sz="2500" b="1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>
                <a:solidFill>
                  <a:srgbClr val="19264b"/>
                </a:solidFill>
              </a:rPr>
              <a:t>202</a:t>
            </a:r>
            <a:r>
              <a:rPr lang="en-US" altLang="ko-KR">
                <a:solidFill>
                  <a:srgbClr val="19264b"/>
                </a:solidFill>
              </a:rPr>
              <a:t>5</a:t>
            </a:r>
            <a:r>
              <a:rPr lang="ko">
                <a:solidFill>
                  <a:srgbClr val="19264b"/>
                </a:solidFill>
              </a:rPr>
              <a:t>.0</a:t>
            </a:r>
            <a:r>
              <a:rPr lang="en-US" altLang="ko-KR">
                <a:solidFill>
                  <a:srgbClr val="19264b"/>
                </a:solidFill>
              </a:rPr>
              <a:t>9</a:t>
            </a:r>
            <a:r>
              <a:rPr lang="ko">
                <a:solidFill>
                  <a:srgbClr val="19264b"/>
                </a:solidFill>
              </a:rPr>
              <a:t>.</a:t>
            </a:r>
            <a:r>
              <a:rPr lang="en-US" altLang="ko-KR">
                <a:solidFill>
                  <a:srgbClr val="19264b"/>
                </a:solidFill>
              </a:rPr>
              <a:t>30</a:t>
            </a:r>
            <a:endParaRPr lang="en-US" altLang="ko-KR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 sz="1100">
                <a:solidFill>
                  <a:srgbClr val="19264b"/>
                </a:solidFill>
              </a:rPr>
              <a:t>발표자 : </a:t>
            </a:r>
            <a:r>
              <a:rPr lang="ko-KR" altLang="en-US" sz="1100">
                <a:solidFill>
                  <a:srgbClr val="19264b"/>
                </a:solidFill>
              </a:rPr>
              <a:t>김형석</a:t>
            </a:r>
            <a:endParaRPr lang="ko-KR" altLang="en-US" sz="110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15543" y="1291407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w="sm" len="sm"/>
            <a:tailEnd w="sm" len="sm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 sz="1200"/>
              <a:t>이곳에 만나서 찍은 사진을 넣어주세요.</a:t>
            </a:r>
            <a:endParaRPr lang="ko"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 sz="1200"/>
              <a:t>(비대면일 경우엔 화면 캡쳐 이용)</a:t>
            </a:r>
            <a:endParaRPr lang="ko"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599" y="1805471"/>
            <a:ext cx="2282101" cy="8196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/>
              <a:t>스터디원 1 : 김</a:t>
            </a:r>
            <a:r>
              <a:rPr lang="ko-KR" altLang="en-US"/>
              <a:t>형석</a:t>
            </a:r>
            <a:endParaRPr lang="ko-KR" alt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"/>
              <a:t>스터디원 2 : </a:t>
            </a:r>
            <a:r>
              <a:rPr lang="ko-KR" altLang="en-US"/>
              <a:t>최승훈</a:t>
            </a:r>
            <a:endParaRPr lang="ko-KR" altLang="en-US"/>
          </a:p>
        </p:txBody>
      </p:sp>
      <p:pic>
        <p:nvPicPr>
          <p:cNvPr id="68" name="그림 6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549801" y="1848687"/>
            <a:ext cx="4219085" cy="20713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6" name="가로 글상자 75"/>
          <p:cNvSpPr txBox="1"/>
          <p:nvPr/>
        </p:nvSpPr>
        <p:spPr>
          <a:xfrm>
            <a:off x="1470268" y="1202741"/>
            <a:ext cx="2271346" cy="1233754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1500">
                <a:latin typeface="맑은 고딕"/>
                <a:ea typeface="맑은 고딕"/>
              </a:rPr>
              <a:t>1.</a:t>
            </a:r>
            <a:r>
              <a:rPr lang="ko-KR" altLang="en-US" sz="1500">
                <a:latin typeface="맑은 고딕"/>
                <a:ea typeface="맑은 고딕"/>
              </a:rPr>
              <a:t> 연구 개요</a:t>
            </a:r>
            <a:endParaRPr lang="ko-KR" altLang="en-US" sz="1500"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 sz="15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sz="1500">
                <a:latin typeface="맑은 고딕"/>
                <a:ea typeface="맑은 고딕"/>
              </a:rPr>
              <a:t>2.</a:t>
            </a:r>
            <a:r>
              <a:rPr lang="ko-KR" altLang="en-US" sz="1500">
                <a:latin typeface="맑은 고딕"/>
                <a:ea typeface="맑은 고딕"/>
              </a:rPr>
              <a:t> 주차별 활동</a:t>
            </a:r>
            <a:endParaRPr lang="ko-KR" altLang="en-US" sz="1500"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 sz="15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sz="1500">
                <a:latin typeface="맑은 고딕"/>
                <a:ea typeface="맑은 고딕"/>
              </a:rPr>
              <a:t>3.</a:t>
            </a:r>
            <a:r>
              <a:rPr lang="ko-KR" altLang="en-US" sz="1500">
                <a:latin typeface="맑은 고딕"/>
                <a:ea typeface="맑은 고딕"/>
              </a:rPr>
              <a:t> 향후 계획  </a:t>
            </a:r>
            <a:endParaRPr lang="ko-KR" altLang="en-US" sz="1500">
              <a:latin typeface="맑은 고딕"/>
              <a:ea typeface="맑은 고딕"/>
            </a:endParaRPr>
          </a:p>
        </p:txBody>
      </p:sp>
    </p:spTree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2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</a:t>
            </a:r>
            <a:r>
              <a:rPr lang="ko-KR" altLang="en-US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연구 개요 </a:t>
            </a:r>
            <a:endParaRPr lang="ko-KR" altLang="en-US"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86" name="그림 8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480039" y="1013224"/>
            <a:ext cx="4716842" cy="2237820"/>
          </a:xfrm>
          <a:prstGeom prst="rect">
            <a:avLst/>
          </a:prstGeom>
        </p:spPr>
      </p:pic>
      <p:pic>
        <p:nvPicPr>
          <p:cNvPr id="87" name="그림 86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095836" y="2305983"/>
            <a:ext cx="4003013" cy="2837516"/>
          </a:xfrm>
          <a:prstGeom prst="rect">
            <a:avLst/>
          </a:prstGeom>
        </p:spPr>
      </p:pic>
      <p:sp>
        <p:nvSpPr>
          <p:cNvPr id="88" name="가로 글상자 87"/>
          <p:cNvSpPr txBox="1"/>
          <p:nvPr/>
        </p:nvSpPr>
        <p:spPr>
          <a:xfrm>
            <a:off x="1365346" y="3258933"/>
            <a:ext cx="3546231" cy="1476212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1300">
                <a:latin typeface="맑은 고딕"/>
                <a:ea typeface="맑은 고딕"/>
              </a:rPr>
              <a:t>문제</a:t>
            </a:r>
            <a:r>
              <a:rPr lang="en-US" altLang="ko-KR" sz="1300">
                <a:latin typeface="맑은 고딕"/>
                <a:ea typeface="맑은 고딕"/>
              </a:rPr>
              <a:t> </a:t>
            </a:r>
            <a:r>
              <a:rPr lang="ko-KR" altLang="en-US" sz="1300">
                <a:latin typeface="맑은 고딕"/>
                <a:ea typeface="맑은 고딕"/>
              </a:rPr>
              <a:t>인식 </a:t>
            </a:r>
            <a:r>
              <a:rPr lang="en-US" altLang="ko-KR" sz="1300">
                <a:latin typeface="맑은 고딕"/>
                <a:ea typeface="맑은 고딕"/>
              </a:rPr>
              <a:t>:</a:t>
            </a:r>
            <a:r>
              <a:rPr lang="ko-KR" altLang="en-US" sz="1300">
                <a:latin typeface="맑은 고딕"/>
                <a:ea typeface="맑은 고딕"/>
              </a:rPr>
              <a:t> 흑인은 타인종에 비해 객체탐지가 어려움</a:t>
            </a:r>
            <a:r>
              <a:rPr lang="en-US" altLang="ko-KR" sz="1300">
                <a:latin typeface="맑은 고딕"/>
                <a:ea typeface="맑은 고딕"/>
              </a:rPr>
              <a:t>.</a:t>
            </a:r>
            <a:r>
              <a:rPr lang="ko-KR" altLang="en-US" sz="1300">
                <a:latin typeface="맑은 고딕"/>
                <a:ea typeface="맑은 고딕"/>
              </a:rPr>
              <a:t> </a:t>
            </a:r>
            <a:endParaRPr lang="en-US" altLang="ko-KR" sz="1300"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 sz="13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sz="1300">
                <a:latin typeface="맑은 고딕"/>
                <a:ea typeface="맑은 고딕"/>
              </a:rPr>
              <a:t>-</a:t>
            </a:r>
            <a:r>
              <a:rPr lang="ko-KR" altLang="en-US" sz="1300">
                <a:latin typeface="맑은 고딕"/>
                <a:ea typeface="맑은 고딕"/>
              </a:rPr>
              <a:t> 어두운 피부는 저조도</a:t>
            </a:r>
            <a:r>
              <a:rPr lang="en-US" altLang="ko-KR" sz="1300">
                <a:latin typeface="맑은 고딕"/>
                <a:ea typeface="맑은 고딕"/>
              </a:rPr>
              <a:t>/</a:t>
            </a:r>
            <a:r>
              <a:rPr lang="ko-KR" altLang="en-US" sz="1300">
                <a:latin typeface="맑은 고딕"/>
                <a:ea typeface="맑은 고딕"/>
              </a:rPr>
              <a:t>저대비 상황에서 배경 구분 어려움 </a:t>
            </a:r>
            <a:endParaRPr lang="ko-KR" altLang="en-US" sz="13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sz="1300">
                <a:latin typeface="맑은 고딕"/>
                <a:ea typeface="맑은 고딕"/>
              </a:rPr>
              <a:t>-</a:t>
            </a:r>
            <a:r>
              <a:rPr lang="ko-KR" altLang="en-US" sz="1300">
                <a:latin typeface="맑은 고딕"/>
                <a:ea typeface="맑은 고딕"/>
              </a:rPr>
              <a:t> 라벨링 측정 한계</a:t>
            </a:r>
            <a:r>
              <a:rPr lang="en-US" altLang="ko-KR" sz="1300">
                <a:latin typeface="맑은 고딕"/>
                <a:ea typeface="맑은 고딕"/>
              </a:rPr>
              <a:t>: </a:t>
            </a:r>
            <a:r>
              <a:rPr lang="ko-KR" altLang="en-US" sz="1300">
                <a:latin typeface="맑은 고딕"/>
                <a:ea typeface="맑은 고딕"/>
              </a:rPr>
              <a:t>데이터에 피부톤 태그가 없는 경우가 많아 성능 편차 교정 어려움 </a:t>
            </a:r>
            <a:endParaRPr lang="en-US" altLang="ko-KR" sz="1300"/>
          </a:p>
        </p:txBody>
      </p:sp>
    </p:spTree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2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</a:t>
            </a:r>
            <a:r>
              <a:rPr lang="ko-KR" altLang="en-US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연구 개요 </a:t>
            </a:r>
            <a:endParaRPr lang="ko-KR" altLang="en-US"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7" name="가로 글상자 86"/>
          <p:cNvSpPr txBox="1"/>
          <p:nvPr/>
        </p:nvSpPr>
        <p:spPr>
          <a:xfrm>
            <a:off x="1665652" y="1354165"/>
            <a:ext cx="7165731" cy="116805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1500">
                <a:latin typeface="맑은 고딕"/>
                <a:ea typeface="맑은 고딕"/>
              </a:rPr>
              <a:t>흑인(어두운 피부톤) 대상 검출 성능을 개선하는 object-detection 모델 성능 개선</a:t>
            </a:r>
            <a:endParaRPr lang="ko-KR" altLang="en-US" sz="1500"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>
              <a:latin typeface="맑은 고딕"/>
              <a:ea typeface="맑은 고딕"/>
            </a:endParaRPr>
          </a:p>
          <a:p>
            <a:pPr lvl="0">
              <a:defRPr/>
            </a:pPr>
            <a:endParaRPr lang="en-US" altLang="ko-KR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목표 </a:t>
            </a:r>
            <a:r>
              <a:rPr lang="en-US" altLang="ko-KR">
                <a:latin typeface="맑은 고딕"/>
                <a:ea typeface="맑은 고딕"/>
              </a:rPr>
              <a:t>: 사람 검출에서 어두운 피부톤(흑인) 대상의 검출성능(예: AP, recall, localization IOU 등)을 전체 집단과 동등 수준까지 개선</a:t>
            </a:r>
            <a:endParaRPr lang="en-US" altLang="ko-KR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666627504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2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</a:t>
            </a:r>
            <a:r>
              <a:rPr lang="ko-KR" altLang="en-US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주차별 활동</a:t>
            </a:r>
            <a:endParaRPr lang="ko-KR" altLang="en-US"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4" name="가로 글상자 83"/>
          <p:cNvSpPr txBox="1"/>
          <p:nvPr/>
        </p:nvSpPr>
        <p:spPr>
          <a:xfrm>
            <a:off x="1694960" y="1090394"/>
            <a:ext cx="6467231" cy="51742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>
                <a:latin typeface="맑은 고딕"/>
                <a:ea typeface="맑은 고딕"/>
              </a:rPr>
              <a:t>1~3</a:t>
            </a:r>
            <a:r>
              <a:rPr lang="ko-KR" altLang="en-US">
                <a:latin typeface="맑은 고딕"/>
                <a:ea typeface="맑은 고딕"/>
              </a:rPr>
              <a:t>주차 </a:t>
            </a:r>
            <a:endParaRPr lang="ko-KR" altLang="en-US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대면 및 비대면 만남으로 주제 논의 및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ko-KR" altLang="en-US">
                <a:latin typeface="맑은 고딕"/>
                <a:ea typeface="맑은 고딕"/>
              </a:rPr>
              <a:t>관련 </a:t>
            </a:r>
            <a:r>
              <a:rPr lang="en-US" altLang="ko-KR">
                <a:latin typeface="맑은 고딕"/>
                <a:ea typeface="맑은 고딕"/>
              </a:rPr>
              <a:t>CV </a:t>
            </a:r>
            <a:r>
              <a:rPr lang="ko-KR" altLang="en-US">
                <a:latin typeface="맑은 고딕"/>
                <a:ea typeface="맑은 고딕"/>
              </a:rPr>
              <a:t>논문 읽기 </a:t>
            </a:r>
            <a:r>
              <a:rPr lang="ko-KR" altLang="en-US"/>
              <a:t> </a:t>
            </a:r>
            <a:endParaRPr lang="ko-KR" altLang="en-US"/>
          </a:p>
        </p:txBody>
      </p:sp>
      <p:pic>
        <p:nvPicPr>
          <p:cNvPr id="86" name="그림 8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929808" y="1705197"/>
            <a:ext cx="4212461" cy="3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620565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82" name="Google Shape;82;p1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2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3.</a:t>
            </a:r>
            <a:r>
              <a:rPr lang="ko-KR" altLang="en-US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향후 계획</a:t>
            </a:r>
            <a:endParaRPr lang="ko-KR" altLang="en-US"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4" name="가로 글상자 83"/>
          <p:cNvSpPr txBox="1"/>
          <p:nvPr/>
        </p:nvSpPr>
        <p:spPr>
          <a:xfrm>
            <a:off x="1440747" y="1717772"/>
            <a:ext cx="6467231" cy="1233073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1500">
                <a:latin typeface="맑은 고딕"/>
                <a:ea typeface="맑은 고딕"/>
              </a:rPr>
              <a:t>-</a:t>
            </a:r>
            <a:r>
              <a:rPr lang="ko-KR" altLang="en-US" sz="1500">
                <a:latin typeface="맑은 고딕"/>
                <a:ea typeface="맑은 고딕"/>
              </a:rPr>
              <a:t> 데이터 수집 및 라벨링 </a:t>
            </a:r>
            <a:endParaRPr lang="ko-KR" altLang="en-US" sz="15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sz="1500">
                <a:latin typeface="맑은 고딕"/>
                <a:ea typeface="맑은 고딕"/>
              </a:rPr>
              <a:t>-</a:t>
            </a:r>
            <a:r>
              <a:rPr lang="ko-KR" altLang="en-US" sz="1500">
                <a:latin typeface="맑은 고딕"/>
                <a:ea typeface="맑은 고딕"/>
              </a:rPr>
              <a:t> 데이터 증강 및 합성 </a:t>
            </a:r>
            <a:r>
              <a:rPr lang="en-US" altLang="ko-KR" sz="1500">
                <a:latin typeface="맑은 고딕"/>
                <a:ea typeface="맑은 고딕"/>
              </a:rPr>
              <a:t>(Relighting / Color transfer)</a:t>
            </a:r>
            <a:endParaRPr lang="en-US" altLang="ko-KR" sz="15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sz="1500">
                <a:latin typeface="맑은 고딕"/>
                <a:ea typeface="맑은 고딕"/>
              </a:rPr>
              <a:t>-</a:t>
            </a:r>
            <a:r>
              <a:rPr lang="ko-KR" altLang="en-US" sz="1500">
                <a:latin typeface="맑은 고딕"/>
                <a:ea typeface="맑은 고딕"/>
              </a:rPr>
              <a:t> 모델</a:t>
            </a:r>
            <a:r>
              <a:rPr lang="en-US" altLang="ko-KR" sz="1500">
                <a:latin typeface="맑은 고딕"/>
                <a:ea typeface="맑은 고딕"/>
              </a:rPr>
              <a:t>/</a:t>
            </a:r>
            <a:r>
              <a:rPr lang="ko-KR" altLang="en-US" sz="1500">
                <a:latin typeface="맑은 고딕"/>
                <a:ea typeface="맑은 고딕"/>
              </a:rPr>
              <a:t>방법 제안 ☆</a:t>
            </a:r>
            <a:endParaRPr lang="ko-KR" altLang="en-US" sz="15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sz="1500">
                <a:latin typeface="맑은 고딕"/>
                <a:ea typeface="맑은 고딕"/>
              </a:rPr>
              <a:t>-</a:t>
            </a:r>
            <a:r>
              <a:rPr lang="ko-KR" altLang="en-US" sz="1500">
                <a:latin typeface="맑은 고딕"/>
                <a:ea typeface="맑은 고딕"/>
              </a:rPr>
              <a:t> 평가 및 분석</a:t>
            </a:r>
            <a:endParaRPr lang="ko-KR" altLang="en-US" sz="1500"/>
          </a:p>
          <a:p>
            <a:pPr lvl="0">
              <a:defRPr/>
            </a:pPr>
            <a:r>
              <a:rPr lang="ko-KR" altLang="en-US" sz="1500"/>
              <a:t> </a:t>
            </a:r>
            <a:endParaRPr lang="ko-KR" altLang="en-US" sz="1500"/>
          </a:p>
        </p:txBody>
      </p:sp>
    </p:spTree>
    <p:extLst>
      <p:ext uri="{BB962C8B-B14F-4D97-AF65-F5344CB8AC3E}">
        <p14:creationId xmlns:p14="http://schemas.microsoft.com/office/powerpoint/2010/main" val="3611942794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145</ep:Words>
  <ep:PresentationFormat/>
  <ep:Paragraphs>44</ep:Paragraphs>
  <ep:Slides>7</ep:Slides>
  <ep:Notes>7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ep:HeadingPairs>
  <ep:TitlesOfParts>
    <vt:vector size="8" baseType="lpstr">
      <vt:lpstr>Simple Light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김형석</cp:lastModifiedBy>
  <dcterms:modified xsi:type="dcterms:W3CDTF">2025-09-29T12:40:26.527</dcterms:modified>
  <cp:revision>20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